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92BC"/>
    <a:srgbClr val="7F7A9F"/>
    <a:srgbClr val="5D557A"/>
    <a:srgbClr val="F7C6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jpeg>
</file>

<file path=ppt/media/image4.jp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8ACCA6-3980-432D-9DC0-478C4BF27F86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6F02A1-DCA9-44DC-8FD3-E6CB56328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357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F02A1-DCA9-44DC-8FD3-E6CB56328C6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5401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F02A1-DCA9-44DC-8FD3-E6CB56328C6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8433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60CD6-4F66-9470-F783-9D81F99B5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FEA6F2-D43F-E81C-A187-6E670D653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16C56-4E7C-B44A-A899-B765EE338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E782F3-13D7-F587-3A05-CDA1E4BD9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5E069-5F6B-B200-B2EE-47F3CA407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1799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9DE9D-5486-F8A4-F5CD-9715B691A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BC90A0-2197-8DF2-9AE5-6F45AB7103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BCCAE-D5D7-DEBE-B163-90EFC3D4B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D2DA3-CAA1-B0A1-EBB4-ECE9256EF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C08DF-55CE-346A-2A6E-954F43F79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2324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A648F2-B06B-B663-60A3-E781407009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3B325E-5BE8-21D1-C14A-6AF3B12FB4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BFEA-928B-D165-A356-2C8EA27C2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5055B-4440-E2CB-691C-1E94489A8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433129-2CD4-8959-BED4-74C1E8B22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031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01F7F-EF0F-3D52-C851-31459B011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A36C5-6037-8DC6-59D3-971D5F554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E1677-8700-A60C-5D3F-CB198F97F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FB880-4416-EF0E-634D-A48FFD831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E5496-6D05-2B15-DA0E-74D125CF5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389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33B07-CB31-32ED-0F34-F96CDB8C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902758-CD22-B944-0086-39259E998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91A89-6500-D943-F5FC-F85D0A3EF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027D6-2411-BC12-A679-E92F3DB12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7525B-D440-5A69-1D2B-6D7A1178A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243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41037-A9B5-1E32-06FC-10C46FB61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7DB63-731F-248C-2F5F-6B76D680BF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2542B8-DAC9-4CE2-ACE9-7DEE62591C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01F44-02CE-933D-4755-147C6482D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C47A73-CD95-E88B-F713-A855377BA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CBB6D8-084B-19F5-BBA2-9D2DDF949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43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280BE-5208-0F2E-8DA3-64D7B3C5A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F58A2-D902-A7E1-61E1-5562F4DC2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472BA8-632C-0586-5C4B-4ADA025E71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347DCC-D15E-0CA2-B907-0B355A6ADB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7D3C62-9393-E53A-6512-BE4A09C22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CCE1BD-422A-1FDC-C12B-179042E75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67491C-9F0A-2FDB-E87D-98BF5CA20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04B551-5F08-42CF-6222-489B82479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442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8857-3147-54A6-3894-59D8159F9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18EE67-2C03-5B61-4DDC-0AC0C7380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66074D-6C96-B3A8-439E-596142089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7F1D0B-370A-49FB-C827-DEDF383A7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372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C117F0-9D6E-ABA4-BD04-98CAC74C4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DA925F-B5BF-1BD2-7B01-2ABA9B6FA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CE277D-7EEE-1645-9CF4-0A523AC19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3931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0C4D4-FAC7-32CC-64BC-6201C6561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27719-A205-473D-1E75-4528984FD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017A45-B648-3330-F8EE-7C0D4E876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80821B-298F-CC8D-C8EA-7E42E2B89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386E44-8065-A2B0-59AA-B4465441C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F24DE0-1E4A-EBBA-5BF5-33F8C4216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15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46BBE-671D-EB18-29ED-E8303988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9FCC69-F383-B1CD-66B0-44395047E1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2C4ECC-7CDA-D790-7B2C-DC827A76BF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DABE08-364F-D3DE-4547-F95089EDC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B4D06A-458C-E342-9387-E51EEE102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3AEF9-E50A-923F-0936-7560B690E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0178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02BDBA-0BAA-1530-D464-4564274E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F5EC6-7249-3CE6-2FA9-772830BF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140E8-2D1D-EC0C-510F-ECE364F3C2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27A43-66A7-4D6C-9C2E-2DC80AF964BA}" type="datetimeFigureOut">
              <a:rPr lang="en-GB" smtClean="0"/>
              <a:t>24/09/2024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E7781-80A7-FA7F-6E2F-F6CF16FAFF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21AD1-AE45-E782-C8EE-416351E6C7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109059-4CFA-45BC-BE8D-9E084139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223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in a classroom&#10;&#10;Description automatically generated">
            <a:extLst>
              <a:ext uri="{FF2B5EF4-FFF2-40B4-BE49-F238E27FC236}">
                <a16:creationId xmlns:a16="http://schemas.microsoft.com/office/drawing/2014/main" id="{46CF2596-EEF1-CDD2-CDA5-54918EC36F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63" r="9089" b="311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044" name="Rectangle 104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3F4A0E-A5EF-DCCC-C38B-D554F4939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GB" sz="4800">
                <a:latin typeface="Algerian" panose="04020705040A02060702" pitchFamily="82" charset="0"/>
              </a:rPr>
              <a:t>WELCOME</a:t>
            </a:r>
          </a:p>
        </p:txBody>
      </p:sp>
      <p:sp>
        <p:nvSpPr>
          <p:cNvPr id="1049" name="Rectangle 104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7247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96" name="Rectangle 7195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98" name="Rectangle 7197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02" name="Freeform: Shape 7201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170" name="Picture 2" descr="Try This Kind of Conclusion - Preaching Acts try this kind of conclusion">
            <a:extLst>
              <a:ext uri="{FF2B5EF4-FFF2-40B4-BE49-F238E27FC236}">
                <a16:creationId xmlns:a16="http://schemas.microsoft.com/office/drawing/2014/main" id="{A27F9BFA-555A-EACE-EB86-549407396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28273" y="228600"/>
            <a:ext cx="6859253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7554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18" name="Rectangle 8217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8219" name="Freeform: Shape 8218">
            <a:extLst>
              <a:ext uri="{FF2B5EF4-FFF2-40B4-BE49-F238E27FC236}">
                <a16:creationId xmlns:a16="http://schemas.microsoft.com/office/drawing/2014/main" id="{DEAEE08D-A745-4391-9073-9E99767E0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4539" y="266074"/>
            <a:ext cx="7489662" cy="625218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194" name="Picture 2" descr="Graphic cartoon character qna Royalty Free Vector Image">
            <a:extLst>
              <a:ext uri="{FF2B5EF4-FFF2-40B4-BE49-F238E27FC236}">
                <a16:creationId xmlns:a16="http://schemas.microsoft.com/office/drawing/2014/main" id="{3E6D836E-FD62-E5BE-4364-A7048258D7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8" b="-2"/>
          <a:stretch/>
        </p:blipFill>
        <p:spPr bwMode="auto">
          <a:xfrm>
            <a:off x="2659414" y="339746"/>
            <a:ext cx="7203799" cy="6030364"/>
          </a:xfrm>
          <a:custGeom>
            <a:avLst/>
            <a:gdLst/>
            <a:ahLst/>
            <a:cxnLst/>
            <a:rect l="l" t="t" r="r" b="b"/>
            <a:pathLst>
              <a:path w="7203799" h="6030364">
                <a:moveTo>
                  <a:pt x="4122552" y="0"/>
                </a:moveTo>
                <a:cubicBezTo>
                  <a:pt x="4596210" y="0"/>
                  <a:pt x="5032147" y="81110"/>
                  <a:pt x="5418463" y="240852"/>
                </a:cubicBezTo>
                <a:cubicBezTo>
                  <a:pt x="5780509" y="390677"/>
                  <a:pt x="6098496" y="609358"/>
                  <a:pt x="6363612" y="890695"/>
                </a:cubicBezTo>
                <a:cubicBezTo>
                  <a:pt x="6905445" y="1465899"/>
                  <a:pt x="7203799" y="2283333"/>
                  <a:pt x="7203799" y="3192481"/>
                </a:cubicBezTo>
                <a:cubicBezTo>
                  <a:pt x="7203799" y="3555204"/>
                  <a:pt x="7088321" y="3846319"/>
                  <a:pt x="6829541" y="4136467"/>
                </a:cubicBezTo>
                <a:cubicBezTo>
                  <a:pt x="6558859" y="4439977"/>
                  <a:pt x="6152137" y="4719524"/>
                  <a:pt x="5721456" y="5015457"/>
                </a:cubicBezTo>
                <a:cubicBezTo>
                  <a:pt x="5641997" y="5069990"/>
                  <a:pt x="5559911" y="5126451"/>
                  <a:pt x="5477826" y="5183599"/>
                </a:cubicBezTo>
                <a:cubicBezTo>
                  <a:pt x="4743068" y="5695047"/>
                  <a:pt x="4206802" y="6030364"/>
                  <a:pt x="3475911" y="6030364"/>
                </a:cubicBezTo>
                <a:cubicBezTo>
                  <a:pt x="2362258" y="6030364"/>
                  <a:pt x="1573553" y="5618755"/>
                  <a:pt x="838794" y="4653974"/>
                </a:cubicBezTo>
                <a:cubicBezTo>
                  <a:pt x="742642" y="4527696"/>
                  <a:pt x="648651" y="4412849"/>
                  <a:pt x="557754" y="4301854"/>
                </a:cubicBezTo>
                <a:cubicBezTo>
                  <a:pt x="181022" y="3841635"/>
                  <a:pt x="0" y="3602300"/>
                  <a:pt x="0" y="3192481"/>
                </a:cubicBezTo>
                <a:cubicBezTo>
                  <a:pt x="0" y="2785556"/>
                  <a:pt x="113467" y="2383585"/>
                  <a:pt x="337003" y="1997729"/>
                </a:cubicBezTo>
                <a:cubicBezTo>
                  <a:pt x="555745" y="1620270"/>
                  <a:pt x="868475" y="1274763"/>
                  <a:pt x="1266386" y="971116"/>
                </a:cubicBezTo>
                <a:cubicBezTo>
                  <a:pt x="1657494" y="672565"/>
                  <a:pt x="2122028" y="426344"/>
                  <a:pt x="2610064" y="259166"/>
                </a:cubicBezTo>
                <a:cubicBezTo>
                  <a:pt x="3111238" y="87171"/>
                  <a:pt x="3620296" y="0"/>
                  <a:pt x="412255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20" name="Freeform: Shape 8219">
            <a:extLst>
              <a:ext uri="{FF2B5EF4-FFF2-40B4-BE49-F238E27FC236}">
                <a16:creationId xmlns:a16="http://schemas.microsoft.com/office/drawing/2014/main" id="{7E862DF0-097D-4BBD-A1A1-35B522C5E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59414" y="339746"/>
            <a:ext cx="7203799" cy="6030364"/>
          </a:xfrm>
          <a:custGeom>
            <a:avLst/>
            <a:gdLst>
              <a:gd name="connsiteX0" fmla="*/ 4090459 w 7203799"/>
              <a:gd name="connsiteY0" fmla="*/ 146611 h 6030364"/>
              <a:gd name="connsiteX1" fmla="*/ 2634463 w 7203799"/>
              <a:gd name="connsiteY1" fmla="*/ 392518 h 6030364"/>
              <a:gd name="connsiteX2" fmla="*/ 1340972 w 7203799"/>
              <a:gd name="connsiteY2" fmla="*/ 1068045 h 6030364"/>
              <a:gd name="connsiteX3" fmla="*/ 446301 w 7203799"/>
              <a:gd name="connsiteY3" fmla="*/ 2042135 h 6030364"/>
              <a:gd name="connsiteX4" fmla="*/ 121886 w 7203799"/>
              <a:gd name="connsiteY4" fmla="*/ 3175764 h 6030364"/>
              <a:gd name="connsiteX5" fmla="*/ 658808 w 7203799"/>
              <a:gd name="connsiteY5" fmla="*/ 4228382 h 6030364"/>
              <a:gd name="connsiteX6" fmla="*/ 929352 w 7203799"/>
              <a:gd name="connsiteY6" fmla="*/ 4562487 h 6030364"/>
              <a:gd name="connsiteX7" fmla="*/ 3467971 w 7203799"/>
              <a:gd name="connsiteY7" fmla="*/ 5868460 h 6030364"/>
              <a:gd name="connsiteX8" fmla="*/ 5395115 w 7203799"/>
              <a:gd name="connsiteY8" fmla="*/ 5065016 h 6030364"/>
              <a:gd name="connsiteX9" fmla="*/ 5629645 w 7203799"/>
              <a:gd name="connsiteY9" fmla="*/ 4905476 h 6030364"/>
              <a:gd name="connsiteX10" fmla="*/ 6696345 w 7203799"/>
              <a:gd name="connsiteY10" fmla="*/ 4071455 h 6030364"/>
              <a:gd name="connsiteX11" fmla="*/ 7056622 w 7203799"/>
              <a:gd name="connsiteY11" fmla="*/ 3175764 h 6030364"/>
              <a:gd name="connsiteX12" fmla="*/ 6247816 w 7203799"/>
              <a:gd name="connsiteY12" fmla="*/ 991737 h 6030364"/>
              <a:gd name="connsiteX13" fmla="*/ 5337969 w 7203799"/>
              <a:gd name="connsiteY13" fmla="*/ 375142 h 6030364"/>
              <a:gd name="connsiteX14" fmla="*/ 4090459 w 7203799"/>
              <a:gd name="connsiteY14" fmla="*/ 146611 h 6030364"/>
              <a:gd name="connsiteX15" fmla="*/ 4122552 w 7203799"/>
              <a:gd name="connsiteY15" fmla="*/ 0 h 6030364"/>
              <a:gd name="connsiteX16" fmla="*/ 5418463 w 7203799"/>
              <a:gd name="connsiteY16" fmla="*/ 240852 h 6030364"/>
              <a:gd name="connsiteX17" fmla="*/ 6363612 w 7203799"/>
              <a:gd name="connsiteY17" fmla="*/ 890695 h 6030364"/>
              <a:gd name="connsiteX18" fmla="*/ 7203799 w 7203799"/>
              <a:gd name="connsiteY18" fmla="*/ 3192481 h 6030364"/>
              <a:gd name="connsiteX19" fmla="*/ 6829541 w 7203799"/>
              <a:gd name="connsiteY19" fmla="*/ 4136467 h 6030364"/>
              <a:gd name="connsiteX20" fmla="*/ 5721456 w 7203799"/>
              <a:gd name="connsiteY20" fmla="*/ 5015457 h 6030364"/>
              <a:gd name="connsiteX21" fmla="*/ 5477826 w 7203799"/>
              <a:gd name="connsiteY21" fmla="*/ 5183599 h 6030364"/>
              <a:gd name="connsiteX22" fmla="*/ 3475911 w 7203799"/>
              <a:gd name="connsiteY22" fmla="*/ 6030364 h 6030364"/>
              <a:gd name="connsiteX23" fmla="*/ 838794 w 7203799"/>
              <a:gd name="connsiteY23" fmla="*/ 4653974 h 6030364"/>
              <a:gd name="connsiteX24" fmla="*/ 557754 w 7203799"/>
              <a:gd name="connsiteY24" fmla="*/ 4301854 h 6030364"/>
              <a:gd name="connsiteX25" fmla="*/ 0 w 7203799"/>
              <a:gd name="connsiteY25" fmla="*/ 3192481 h 6030364"/>
              <a:gd name="connsiteX26" fmla="*/ 337002 w 7203799"/>
              <a:gd name="connsiteY26" fmla="*/ 1997729 h 6030364"/>
              <a:gd name="connsiteX27" fmla="*/ 1266386 w 7203799"/>
              <a:gd name="connsiteY27" fmla="*/ 971116 h 6030364"/>
              <a:gd name="connsiteX28" fmla="*/ 2610064 w 7203799"/>
              <a:gd name="connsiteY28" fmla="*/ 259166 h 6030364"/>
              <a:gd name="connsiteX29" fmla="*/ 4122552 w 7203799"/>
              <a:gd name="connsiteY29" fmla="*/ 0 h 6030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203799" h="6030364">
                <a:moveTo>
                  <a:pt x="4090459" y="146611"/>
                </a:moveTo>
                <a:cubicBezTo>
                  <a:pt x="3606963" y="146611"/>
                  <a:pt x="3116919" y="229322"/>
                  <a:pt x="2634463" y="392518"/>
                </a:cubicBezTo>
                <a:cubicBezTo>
                  <a:pt x="2164657" y="551144"/>
                  <a:pt x="1717473" y="784767"/>
                  <a:pt x="1340972" y="1068045"/>
                </a:cubicBezTo>
                <a:cubicBezTo>
                  <a:pt x="957924" y="1356158"/>
                  <a:pt x="656874" y="1683987"/>
                  <a:pt x="446301" y="2042135"/>
                </a:cubicBezTo>
                <a:cubicBezTo>
                  <a:pt x="231114" y="2408251"/>
                  <a:pt x="121886" y="2789658"/>
                  <a:pt x="121886" y="3175764"/>
                </a:cubicBezTo>
                <a:cubicBezTo>
                  <a:pt x="121886" y="3564616"/>
                  <a:pt x="296147" y="3791707"/>
                  <a:pt x="658808" y="4228382"/>
                </a:cubicBezTo>
                <a:cubicBezTo>
                  <a:pt x="746310" y="4333697"/>
                  <a:pt x="836791" y="4442668"/>
                  <a:pt x="929352" y="4562487"/>
                </a:cubicBezTo>
                <a:cubicBezTo>
                  <a:pt x="1636666" y="5477909"/>
                  <a:pt x="2395913" y="5868460"/>
                  <a:pt x="3467971" y="5868460"/>
                </a:cubicBezTo>
                <a:cubicBezTo>
                  <a:pt x="4171563" y="5868460"/>
                  <a:pt x="4687799" y="5550298"/>
                  <a:pt x="5395115" y="5065016"/>
                </a:cubicBezTo>
                <a:cubicBezTo>
                  <a:pt x="5474133" y="5010792"/>
                  <a:pt x="5553154" y="4957219"/>
                  <a:pt x="5629645" y="4905476"/>
                </a:cubicBezTo>
                <a:cubicBezTo>
                  <a:pt x="6044240" y="4624684"/>
                  <a:pt x="6435769" y="4359438"/>
                  <a:pt x="6696345" y="4071455"/>
                </a:cubicBezTo>
                <a:cubicBezTo>
                  <a:pt x="6945459" y="3796151"/>
                  <a:pt x="7056622" y="3519931"/>
                  <a:pt x="7056622" y="3175764"/>
                </a:cubicBezTo>
                <a:cubicBezTo>
                  <a:pt x="7056622" y="2313128"/>
                  <a:pt x="6769413" y="1537514"/>
                  <a:pt x="6247816" y="991737"/>
                </a:cubicBezTo>
                <a:cubicBezTo>
                  <a:pt x="5992603" y="724794"/>
                  <a:pt x="5686492" y="517301"/>
                  <a:pt x="5337969" y="375142"/>
                </a:cubicBezTo>
                <a:cubicBezTo>
                  <a:pt x="4966082" y="223571"/>
                  <a:pt x="4546427" y="146611"/>
                  <a:pt x="4090459" y="146611"/>
                </a:cubicBezTo>
                <a:close/>
                <a:moveTo>
                  <a:pt x="4122552" y="0"/>
                </a:moveTo>
                <a:cubicBezTo>
                  <a:pt x="4596209" y="0"/>
                  <a:pt x="5032147" y="81110"/>
                  <a:pt x="5418463" y="240852"/>
                </a:cubicBezTo>
                <a:cubicBezTo>
                  <a:pt x="5780509" y="390677"/>
                  <a:pt x="6098496" y="609358"/>
                  <a:pt x="6363612" y="890695"/>
                </a:cubicBezTo>
                <a:cubicBezTo>
                  <a:pt x="6905445" y="1465899"/>
                  <a:pt x="7203799" y="2283333"/>
                  <a:pt x="7203799" y="3192481"/>
                </a:cubicBezTo>
                <a:cubicBezTo>
                  <a:pt x="7203799" y="3555204"/>
                  <a:pt x="7088321" y="3846319"/>
                  <a:pt x="6829541" y="4136467"/>
                </a:cubicBezTo>
                <a:cubicBezTo>
                  <a:pt x="6558859" y="4439977"/>
                  <a:pt x="6152137" y="4719524"/>
                  <a:pt x="5721456" y="5015457"/>
                </a:cubicBezTo>
                <a:cubicBezTo>
                  <a:pt x="5641997" y="5069990"/>
                  <a:pt x="5559911" y="5126451"/>
                  <a:pt x="5477826" y="5183599"/>
                </a:cubicBezTo>
                <a:cubicBezTo>
                  <a:pt x="4743067" y="5695047"/>
                  <a:pt x="4206801" y="6030364"/>
                  <a:pt x="3475911" y="6030364"/>
                </a:cubicBezTo>
                <a:cubicBezTo>
                  <a:pt x="2362258" y="6030364"/>
                  <a:pt x="1573553" y="5618755"/>
                  <a:pt x="838794" y="4653974"/>
                </a:cubicBezTo>
                <a:cubicBezTo>
                  <a:pt x="742641" y="4527696"/>
                  <a:pt x="648651" y="4412849"/>
                  <a:pt x="557754" y="4301854"/>
                </a:cubicBezTo>
                <a:cubicBezTo>
                  <a:pt x="181022" y="3841635"/>
                  <a:pt x="0" y="3602300"/>
                  <a:pt x="0" y="3192481"/>
                </a:cubicBezTo>
                <a:cubicBezTo>
                  <a:pt x="0" y="2785556"/>
                  <a:pt x="113467" y="2383584"/>
                  <a:pt x="337002" y="1997729"/>
                </a:cubicBezTo>
                <a:cubicBezTo>
                  <a:pt x="555744" y="1620270"/>
                  <a:pt x="868475" y="1274763"/>
                  <a:pt x="1266386" y="971116"/>
                </a:cubicBezTo>
                <a:cubicBezTo>
                  <a:pt x="1657494" y="672565"/>
                  <a:pt x="2122028" y="426344"/>
                  <a:pt x="2610064" y="259166"/>
                </a:cubicBezTo>
                <a:cubicBezTo>
                  <a:pt x="3111237" y="87171"/>
                  <a:pt x="3620296" y="0"/>
                  <a:pt x="4122552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61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2018E1B-E0B9-4440-AFF3-4112E50A2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erson sitting on a couch with his arms crossed&#10;&#10;Description automatically generated">
            <a:extLst>
              <a:ext uri="{FF2B5EF4-FFF2-40B4-BE49-F238E27FC236}">
                <a16:creationId xmlns:a16="http://schemas.microsoft.com/office/drawing/2014/main" id="{F61A5B6A-CC3E-F43C-0DCA-30A34B37E2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88" b="-1"/>
          <a:stretch/>
        </p:blipFill>
        <p:spPr>
          <a:xfrm>
            <a:off x="166269" y="1298926"/>
            <a:ext cx="2255462" cy="31552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 descr="A person in a suit&#10;&#10;Description automatically generated">
            <a:extLst>
              <a:ext uri="{FF2B5EF4-FFF2-40B4-BE49-F238E27FC236}">
                <a16:creationId xmlns:a16="http://schemas.microsoft.com/office/drawing/2014/main" id="{32F4D175-2E9D-B484-BF22-64CBD3C37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6" r="8468" b="-1"/>
          <a:stretch/>
        </p:blipFill>
        <p:spPr>
          <a:xfrm>
            <a:off x="2557407" y="1690439"/>
            <a:ext cx="2255462" cy="31552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A person wearing glasses and smiling">
            <a:extLst>
              <a:ext uri="{FF2B5EF4-FFF2-40B4-BE49-F238E27FC236}">
                <a16:creationId xmlns:a16="http://schemas.microsoft.com/office/drawing/2014/main" id="{E8621F54-11F7-1078-E3A3-7A92222680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66" r="13868" b="3"/>
          <a:stretch/>
        </p:blipFill>
        <p:spPr>
          <a:xfrm>
            <a:off x="4948545" y="1298926"/>
            <a:ext cx="2255462" cy="31552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 descr="A person standing outside with a table and chairs&#10;&#10;Description automatically generated">
            <a:extLst>
              <a:ext uri="{FF2B5EF4-FFF2-40B4-BE49-F238E27FC236}">
                <a16:creationId xmlns:a16="http://schemas.microsoft.com/office/drawing/2014/main" id="{D574D763-DE03-13D4-D4A4-56C22F1203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" r="2675" b="-1"/>
          <a:stretch/>
        </p:blipFill>
        <p:spPr>
          <a:xfrm>
            <a:off x="7388565" y="1690439"/>
            <a:ext cx="2255462" cy="31552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 descr="A person standing in front of a tree&#10;&#10;Description automatically generated">
            <a:extLst>
              <a:ext uri="{FF2B5EF4-FFF2-40B4-BE49-F238E27FC236}">
                <a16:creationId xmlns:a16="http://schemas.microsoft.com/office/drawing/2014/main" id="{EB85BF6D-177F-94CB-6560-A629F239C4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8" r="12258" b="-1"/>
          <a:stretch/>
        </p:blipFill>
        <p:spPr>
          <a:xfrm>
            <a:off x="9779614" y="1298926"/>
            <a:ext cx="2255462" cy="31552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A19DA57-78E0-B8D3-ADC0-BBCD147184D5}"/>
              </a:ext>
            </a:extLst>
          </p:cNvPr>
          <p:cNvSpPr txBox="1"/>
          <p:nvPr/>
        </p:nvSpPr>
        <p:spPr>
          <a:xfrm>
            <a:off x="4948545" y="4491218"/>
            <a:ext cx="22554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Agency FB" panose="020B0503020202020204" pitchFamily="34" charset="0"/>
              </a:rPr>
              <a:t>S. S. ZOBAER AHMED</a:t>
            </a:r>
          </a:p>
          <a:p>
            <a:pPr algn="ctr"/>
            <a:r>
              <a:rPr lang="en-GB" sz="2400" dirty="0">
                <a:latin typeface="Agency FB" panose="020B0503020202020204" pitchFamily="34" charset="0"/>
              </a:rPr>
              <a:t>22-49415-3</a:t>
            </a:r>
          </a:p>
          <a:p>
            <a:pPr algn="ctr"/>
            <a:r>
              <a:rPr lang="en-GB" sz="2400" dirty="0">
                <a:latin typeface="Agency FB" panose="020B0503020202020204" pitchFamily="34" charset="0"/>
              </a:rPr>
              <a:t>BSc CSE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9FFCD5-41BC-EB42-AA5B-688FD8BA2A05}"/>
              </a:ext>
            </a:extLst>
          </p:cNvPr>
          <p:cNvSpPr txBox="1"/>
          <p:nvPr/>
        </p:nvSpPr>
        <p:spPr>
          <a:xfrm>
            <a:off x="141828" y="4491218"/>
            <a:ext cx="22554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Agency FB" panose="020B0503020202020204" pitchFamily="34" charset="0"/>
              </a:rPr>
              <a:t>KHYRUL ALAM</a:t>
            </a:r>
          </a:p>
          <a:p>
            <a:pPr algn="ctr"/>
            <a:r>
              <a:rPr lang="en-GB" sz="2400" dirty="0">
                <a:latin typeface="Agency FB" panose="020B0503020202020204" pitchFamily="34" charset="0"/>
              </a:rPr>
              <a:t>22-49398-3</a:t>
            </a:r>
          </a:p>
          <a:p>
            <a:pPr algn="ctr"/>
            <a:r>
              <a:rPr lang="en-GB" sz="2400" dirty="0">
                <a:latin typeface="Agency FB" panose="020B0503020202020204" pitchFamily="34" charset="0"/>
              </a:rPr>
              <a:t>BSc CSE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A64E33-A252-6967-7F11-57B39112DC79}"/>
              </a:ext>
            </a:extLst>
          </p:cNvPr>
          <p:cNvSpPr txBox="1"/>
          <p:nvPr/>
        </p:nvSpPr>
        <p:spPr>
          <a:xfrm>
            <a:off x="2552739" y="4880710"/>
            <a:ext cx="22554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Agency FB" panose="020B0503020202020204" pitchFamily="34" charset="0"/>
              </a:rPr>
              <a:t>MD MUNTASSIR </a:t>
            </a:r>
          </a:p>
          <a:p>
            <a:pPr algn="ctr"/>
            <a:r>
              <a:rPr lang="en-GB" sz="2400" dirty="0">
                <a:latin typeface="Agency FB" panose="020B0503020202020204" pitchFamily="34" charset="0"/>
              </a:rPr>
              <a:t>23-50290-1</a:t>
            </a:r>
          </a:p>
          <a:p>
            <a:pPr algn="ctr"/>
            <a:r>
              <a:rPr lang="en-GB" sz="2400" dirty="0">
                <a:latin typeface="Agency FB" panose="020B0503020202020204" pitchFamily="34" charset="0"/>
              </a:rPr>
              <a:t>BSc CSE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A009D5-613C-EAFF-AC4F-B1695D95E342}"/>
              </a:ext>
            </a:extLst>
          </p:cNvPr>
          <p:cNvSpPr txBox="1"/>
          <p:nvPr/>
        </p:nvSpPr>
        <p:spPr>
          <a:xfrm>
            <a:off x="7339594" y="4893833"/>
            <a:ext cx="22554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Agency FB" panose="020B0503020202020204" pitchFamily="34" charset="0"/>
              </a:rPr>
              <a:t>AFNAN BIN ISLAM</a:t>
            </a:r>
          </a:p>
          <a:p>
            <a:pPr algn="ctr"/>
            <a:r>
              <a:rPr lang="en-GB" sz="2400" dirty="0">
                <a:latin typeface="Agency FB" panose="020B0503020202020204" pitchFamily="34" charset="0"/>
              </a:rPr>
              <a:t>22-49350-3</a:t>
            </a:r>
          </a:p>
          <a:p>
            <a:pPr algn="ctr"/>
            <a:r>
              <a:rPr lang="en-GB" sz="2400" dirty="0">
                <a:latin typeface="Agency FB" panose="020B0503020202020204" pitchFamily="34" charset="0"/>
              </a:rPr>
              <a:t>BSc CSE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C1A7D0-94FB-0E16-B547-9F8652A5867D}"/>
              </a:ext>
            </a:extLst>
          </p:cNvPr>
          <p:cNvSpPr txBox="1"/>
          <p:nvPr/>
        </p:nvSpPr>
        <p:spPr>
          <a:xfrm>
            <a:off x="9779613" y="4493176"/>
            <a:ext cx="22554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Agency FB" panose="020B0503020202020204" pitchFamily="34" charset="0"/>
              </a:rPr>
              <a:t>SADIQ AL ARAF</a:t>
            </a:r>
          </a:p>
          <a:p>
            <a:pPr algn="ctr"/>
            <a:r>
              <a:rPr lang="en-GB" sz="2400" dirty="0">
                <a:latin typeface="Agency FB" panose="020B0503020202020204" pitchFamily="34" charset="0"/>
              </a:rPr>
              <a:t>23-50890-1</a:t>
            </a:r>
          </a:p>
          <a:p>
            <a:pPr algn="ctr"/>
            <a:r>
              <a:rPr lang="en-GB" sz="2400" dirty="0">
                <a:latin typeface="Agency FB" panose="020B0503020202020204" pitchFamily="34" charset="0"/>
              </a:rPr>
              <a:t>BSc CSE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8FE9A19-809D-08C0-031E-70AB9646C86A}"/>
              </a:ext>
            </a:extLst>
          </p:cNvPr>
          <p:cNvSpPr txBox="1"/>
          <p:nvPr/>
        </p:nvSpPr>
        <p:spPr>
          <a:xfrm>
            <a:off x="4674054" y="95465"/>
            <a:ext cx="284084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600" dirty="0">
                <a:latin typeface="Algerian" panose="04020705040A02060702" pitchFamily="82" charset="0"/>
              </a:rPr>
              <a:t>group</a:t>
            </a:r>
          </a:p>
        </p:txBody>
      </p:sp>
    </p:spTree>
    <p:extLst>
      <p:ext uri="{BB962C8B-B14F-4D97-AF65-F5344CB8AC3E}">
        <p14:creationId xmlns:p14="http://schemas.microsoft.com/office/powerpoint/2010/main" val="1158515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589BD9-03AE-CB91-4A5D-E8EE7A5716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533" r="9089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FAA034-A340-4859-4617-2BEA3050D6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700" kern="240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Relationship  Between Study Hours And Academic Performance</a:t>
            </a:r>
            <a:br>
              <a:rPr lang="en-GB" sz="370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</a:br>
            <a:endParaRPr lang="en-GB" sz="37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1745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13" name="Rectangle 2112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14" name="Freeform: Shape 21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15" name="Freeform: Shape 211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16" name="Rectangle 2115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17" name="Rectangle 21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4350F0-8166-DB48-424F-7FEE696A69BA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>
                <a:effectLst/>
              </a:rPr>
              <a:t>What is the relationship between study hours and academic performance among students?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>
                <a:effectLst/>
              </a:rPr>
              <a:t>Why is understanding this relationship important for educational practices and student success?</a:t>
            </a:r>
          </a:p>
        </p:txBody>
      </p:sp>
      <p:pic>
        <p:nvPicPr>
          <p:cNvPr id="2052" name="Picture 4" descr="Research Questions – Dr-Qais.Com">
            <a:extLst>
              <a:ext uri="{FF2B5EF4-FFF2-40B4-BE49-F238E27FC236}">
                <a16:creationId xmlns:a16="http://schemas.microsoft.com/office/drawing/2014/main" id="{4EBD7B31-5EDF-CAD3-84DA-B277754320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01184" y="1810815"/>
            <a:ext cx="6922008" cy="333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43CF44-EFA9-125D-0BA9-6321F5736826}"/>
              </a:ext>
            </a:extLst>
          </p:cNvPr>
          <p:cNvSpPr txBox="1"/>
          <p:nvPr/>
        </p:nvSpPr>
        <p:spPr>
          <a:xfrm>
            <a:off x="368808" y="513632"/>
            <a:ext cx="330731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latin typeface="Eras Bold ITC" panose="020B0907030504020204" pitchFamily="34" charset="0"/>
              </a:rPr>
              <a:t>THE </a:t>
            </a:r>
          </a:p>
          <a:p>
            <a:r>
              <a:rPr lang="en-GB" sz="4000" dirty="0">
                <a:latin typeface="Eras Bold ITC" panose="020B0907030504020204" pitchFamily="34" charset="0"/>
              </a:rPr>
              <a:t>RESEARCH</a:t>
            </a:r>
          </a:p>
          <a:p>
            <a:r>
              <a:rPr lang="en-GB" sz="4000">
                <a:latin typeface="Eras Bold ITC" panose="020B0907030504020204" pitchFamily="34" charset="0"/>
              </a:rPr>
              <a:t>QUESTIONS</a:t>
            </a:r>
            <a:endParaRPr lang="en-GB" sz="4000" dirty="0"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678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FCE116-DF8A-3939-70CF-2597BDFF1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639193"/>
            <a:ext cx="3571810" cy="3573516"/>
          </a:xfrm>
        </p:spPr>
        <p:txBody>
          <a:bodyPr>
            <a:normAutofit/>
          </a:bodyPr>
          <a:lstStyle/>
          <a:p>
            <a:pPr algn="l"/>
            <a:r>
              <a:rPr lang="en-GB" sz="2600" b="1"/>
              <a:t>Key Studies on Study Habits and Academic Performance:</a:t>
            </a:r>
            <a:br>
              <a:rPr lang="en-GB" sz="2600"/>
            </a:br>
            <a:r>
              <a:rPr lang="en-GB" sz="2600"/>
              <a:t>- </a:t>
            </a:r>
            <a:r>
              <a:rPr lang="en-US" sz="26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Karweit (1983) </a:t>
            </a:r>
            <a:br>
              <a:rPr lang="en-US" sz="26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2600">
                <a:latin typeface="Times New Roman" panose="02020603050405020304" pitchFamily="18" charset="0"/>
                <a:ea typeface="SimSun" panose="02010600030101010101" pitchFamily="2" charset="-122"/>
              </a:rPr>
              <a:t>- </a:t>
            </a:r>
            <a:r>
              <a:rPr lang="en-US" sz="26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Arum and Roksa (2011) </a:t>
            </a:r>
            <a:br>
              <a:rPr lang="en-US" sz="2600"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2600">
                <a:latin typeface="Times New Roman" panose="02020603050405020304" pitchFamily="18" charset="0"/>
                <a:ea typeface="SimSun" panose="02010600030101010101" pitchFamily="2" charset="-122"/>
              </a:rPr>
              <a:t>- </a:t>
            </a:r>
            <a:r>
              <a:rPr lang="en-US" sz="26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Schuman et al. (1985) </a:t>
            </a:r>
            <a:br>
              <a:rPr lang="en-US" sz="26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26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- Plant et al. (2005) </a:t>
            </a:r>
            <a:br>
              <a:rPr lang="en-US" sz="2600"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2600">
                <a:latin typeface="Times New Roman" panose="02020603050405020304" pitchFamily="18" charset="0"/>
                <a:ea typeface="SimSun" panose="02010600030101010101" pitchFamily="2" charset="-122"/>
              </a:rPr>
              <a:t>- </a:t>
            </a:r>
            <a:r>
              <a:rPr lang="en-US" sz="260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Hulleman et al. (2010) </a:t>
            </a:r>
            <a:br>
              <a:rPr lang="en-GB" sz="2600"/>
            </a:br>
            <a:endParaRPr lang="en-GB" sz="2600" dirty="0"/>
          </a:p>
        </p:txBody>
      </p:sp>
      <p:sp>
        <p:nvSpPr>
          <p:cNvPr id="308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What is a Literature Review? Tips on Conducting a Review of Literature -  Afribary Blog">
            <a:extLst>
              <a:ext uri="{FF2B5EF4-FFF2-40B4-BE49-F238E27FC236}">
                <a16:creationId xmlns:a16="http://schemas.microsoft.com/office/drawing/2014/main" id="{9E498874-0B94-B882-3BB4-D4F07599A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828675"/>
            <a:ext cx="6934200" cy="520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4238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3B7F8-9376-7609-61E7-BCEF7D2CC1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091" r="2416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43A26F-66F7-A58D-4012-A094453DC806}"/>
              </a:ext>
            </a:extLst>
          </p:cNvPr>
          <p:cNvSpPr txBox="1"/>
          <p:nvPr/>
        </p:nvSpPr>
        <p:spPr>
          <a:xfrm>
            <a:off x="392430" y="926772"/>
            <a:ext cx="43316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METHODOLOGY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983CC2-F231-13F0-099D-6D69D98701D3}"/>
              </a:ext>
            </a:extLst>
          </p:cNvPr>
          <p:cNvSpPr/>
          <p:nvPr/>
        </p:nvSpPr>
        <p:spPr>
          <a:xfrm>
            <a:off x="392430" y="2304288"/>
            <a:ext cx="3402330" cy="27432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rrow: Circular 2">
            <a:extLst>
              <a:ext uri="{FF2B5EF4-FFF2-40B4-BE49-F238E27FC236}">
                <a16:creationId xmlns:a16="http://schemas.microsoft.com/office/drawing/2014/main" id="{0E560B3E-4523-1824-CEE6-61E52F7D8A0D}"/>
              </a:ext>
            </a:extLst>
          </p:cNvPr>
          <p:cNvSpPr/>
          <p:nvPr/>
        </p:nvSpPr>
        <p:spPr>
          <a:xfrm>
            <a:off x="748769" y="1610431"/>
            <a:ext cx="4504205" cy="4504205"/>
          </a:xfrm>
          <a:prstGeom prst="circularArrow">
            <a:avLst>
              <a:gd name="adj1" fmla="val 5544"/>
              <a:gd name="adj2" fmla="val 330680"/>
              <a:gd name="adj3" fmla="val 13786554"/>
              <a:gd name="adj4" fmla="val 17379499"/>
              <a:gd name="adj5" fmla="val 5757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4A8F97B-AECF-0467-3781-9BFDC845FA1F}"/>
              </a:ext>
            </a:extLst>
          </p:cNvPr>
          <p:cNvSpPr/>
          <p:nvPr/>
        </p:nvSpPr>
        <p:spPr>
          <a:xfrm>
            <a:off x="1951133" y="1638117"/>
            <a:ext cx="2099476" cy="1049738"/>
          </a:xfrm>
          <a:custGeom>
            <a:avLst/>
            <a:gdLst>
              <a:gd name="connsiteX0" fmla="*/ 0 w 2099476"/>
              <a:gd name="connsiteY0" fmla="*/ 174960 h 1049738"/>
              <a:gd name="connsiteX1" fmla="*/ 174960 w 2099476"/>
              <a:gd name="connsiteY1" fmla="*/ 0 h 1049738"/>
              <a:gd name="connsiteX2" fmla="*/ 1924516 w 2099476"/>
              <a:gd name="connsiteY2" fmla="*/ 0 h 1049738"/>
              <a:gd name="connsiteX3" fmla="*/ 2099476 w 2099476"/>
              <a:gd name="connsiteY3" fmla="*/ 174960 h 1049738"/>
              <a:gd name="connsiteX4" fmla="*/ 2099476 w 2099476"/>
              <a:gd name="connsiteY4" fmla="*/ 874778 h 1049738"/>
              <a:gd name="connsiteX5" fmla="*/ 1924516 w 2099476"/>
              <a:gd name="connsiteY5" fmla="*/ 1049738 h 1049738"/>
              <a:gd name="connsiteX6" fmla="*/ 174960 w 2099476"/>
              <a:gd name="connsiteY6" fmla="*/ 1049738 h 1049738"/>
              <a:gd name="connsiteX7" fmla="*/ 0 w 2099476"/>
              <a:gd name="connsiteY7" fmla="*/ 874778 h 1049738"/>
              <a:gd name="connsiteX8" fmla="*/ 0 w 2099476"/>
              <a:gd name="connsiteY8" fmla="*/ 174960 h 1049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99476" h="1049738">
                <a:moveTo>
                  <a:pt x="0" y="174960"/>
                </a:moveTo>
                <a:cubicBezTo>
                  <a:pt x="0" y="78332"/>
                  <a:pt x="78332" y="0"/>
                  <a:pt x="174960" y="0"/>
                </a:cubicBezTo>
                <a:lnTo>
                  <a:pt x="1924516" y="0"/>
                </a:lnTo>
                <a:cubicBezTo>
                  <a:pt x="2021144" y="0"/>
                  <a:pt x="2099476" y="78332"/>
                  <a:pt x="2099476" y="174960"/>
                </a:cubicBezTo>
                <a:lnTo>
                  <a:pt x="2099476" y="874778"/>
                </a:lnTo>
                <a:cubicBezTo>
                  <a:pt x="2099476" y="971406"/>
                  <a:pt x="2021144" y="1049738"/>
                  <a:pt x="1924516" y="1049738"/>
                </a:cubicBezTo>
                <a:lnTo>
                  <a:pt x="174960" y="1049738"/>
                </a:lnTo>
                <a:cubicBezTo>
                  <a:pt x="78332" y="1049738"/>
                  <a:pt x="0" y="971406"/>
                  <a:pt x="0" y="874778"/>
                </a:cubicBezTo>
                <a:lnTo>
                  <a:pt x="0" y="174960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254" tIns="131254" rIns="131254" bIns="131254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100" b="1" kern="1200" dirty="0">
                <a:latin typeface="Eras Bold ITC" panose="020B0907030504020204" pitchFamily="34" charset="0"/>
              </a:rPr>
              <a:t>SURVEY DESIGN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96F560C-C0CB-9338-DEF2-038C98FB5018}"/>
              </a:ext>
            </a:extLst>
          </p:cNvPr>
          <p:cNvSpPr/>
          <p:nvPr/>
        </p:nvSpPr>
        <p:spPr>
          <a:xfrm>
            <a:off x="3777894" y="2965336"/>
            <a:ext cx="2099476" cy="1049738"/>
          </a:xfrm>
          <a:custGeom>
            <a:avLst/>
            <a:gdLst>
              <a:gd name="connsiteX0" fmla="*/ 0 w 2099476"/>
              <a:gd name="connsiteY0" fmla="*/ 174960 h 1049738"/>
              <a:gd name="connsiteX1" fmla="*/ 174960 w 2099476"/>
              <a:gd name="connsiteY1" fmla="*/ 0 h 1049738"/>
              <a:gd name="connsiteX2" fmla="*/ 1924516 w 2099476"/>
              <a:gd name="connsiteY2" fmla="*/ 0 h 1049738"/>
              <a:gd name="connsiteX3" fmla="*/ 2099476 w 2099476"/>
              <a:gd name="connsiteY3" fmla="*/ 174960 h 1049738"/>
              <a:gd name="connsiteX4" fmla="*/ 2099476 w 2099476"/>
              <a:gd name="connsiteY4" fmla="*/ 874778 h 1049738"/>
              <a:gd name="connsiteX5" fmla="*/ 1924516 w 2099476"/>
              <a:gd name="connsiteY5" fmla="*/ 1049738 h 1049738"/>
              <a:gd name="connsiteX6" fmla="*/ 174960 w 2099476"/>
              <a:gd name="connsiteY6" fmla="*/ 1049738 h 1049738"/>
              <a:gd name="connsiteX7" fmla="*/ 0 w 2099476"/>
              <a:gd name="connsiteY7" fmla="*/ 874778 h 1049738"/>
              <a:gd name="connsiteX8" fmla="*/ 0 w 2099476"/>
              <a:gd name="connsiteY8" fmla="*/ 174960 h 1049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99476" h="1049738">
                <a:moveTo>
                  <a:pt x="0" y="174960"/>
                </a:moveTo>
                <a:cubicBezTo>
                  <a:pt x="0" y="78332"/>
                  <a:pt x="78332" y="0"/>
                  <a:pt x="174960" y="0"/>
                </a:cubicBezTo>
                <a:lnTo>
                  <a:pt x="1924516" y="0"/>
                </a:lnTo>
                <a:cubicBezTo>
                  <a:pt x="2021144" y="0"/>
                  <a:pt x="2099476" y="78332"/>
                  <a:pt x="2099476" y="174960"/>
                </a:cubicBezTo>
                <a:lnTo>
                  <a:pt x="2099476" y="874778"/>
                </a:lnTo>
                <a:cubicBezTo>
                  <a:pt x="2099476" y="971406"/>
                  <a:pt x="2021144" y="1049738"/>
                  <a:pt x="1924516" y="1049738"/>
                </a:cubicBezTo>
                <a:lnTo>
                  <a:pt x="174960" y="1049738"/>
                </a:lnTo>
                <a:cubicBezTo>
                  <a:pt x="78332" y="1049738"/>
                  <a:pt x="0" y="971406"/>
                  <a:pt x="0" y="874778"/>
                </a:cubicBezTo>
                <a:lnTo>
                  <a:pt x="0" y="174960"/>
                </a:lnTo>
                <a:close/>
              </a:path>
            </a:pathLst>
          </a:custGeom>
          <a:solidFill>
            <a:srgbClr val="FFC00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254" tIns="131254" rIns="131254" bIns="131254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100" b="1" kern="1200" dirty="0">
                <a:latin typeface="Eras Bold ITC" panose="020B0907030504020204" pitchFamily="34" charset="0"/>
              </a:rPr>
              <a:t>FORMAT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02AF15-3086-48F1-931E-D6018031FE1E}"/>
              </a:ext>
            </a:extLst>
          </p:cNvPr>
          <p:cNvSpPr/>
          <p:nvPr/>
        </p:nvSpPr>
        <p:spPr>
          <a:xfrm>
            <a:off x="3080133" y="5112823"/>
            <a:ext cx="2099476" cy="1049738"/>
          </a:xfrm>
          <a:custGeom>
            <a:avLst/>
            <a:gdLst>
              <a:gd name="connsiteX0" fmla="*/ 0 w 2099476"/>
              <a:gd name="connsiteY0" fmla="*/ 174960 h 1049738"/>
              <a:gd name="connsiteX1" fmla="*/ 174960 w 2099476"/>
              <a:gd name="connsiteY1" fmla="*/ 0 h 1049738"/>
              <a:gd name="connsiteX2" fmla="*/ 1924516 w 2099476"/>
              <a:gd name="connsiteY2" fmla="*/ 0 h 1049738"/>
              <a:gd name="connsiteX3" fmla="*/ 2099476 w 2099476"/>
              <a:gd name="connsiteY3" fmla="*/ 174960 h 1049738"/>
              <a:gd name="connsiteX4" fmla="*/ 2099476 w 2099476"/>
              <a:gd name="connsiteY4" fmla="*/ 874778 h 1049738"/>
              <a:gd name="connsiteX5" fmla="*/ 1924516 w 2099476"/>
              <a:gd name="connsiteY5" fmla="*/ 1049738 h 1049738"/>
              <a:gd name="connsiteX6" fmla="*/ 174960 w 2099476"/>
              <a:gd name="connsiteY6" fmla="*/ 1049738 h 1049738"/>
              <a:gd name="connsiteX7" fmla="*/ 0 w 2099476"/>
              <a:gd name="connsiteY7" fmla="*/ 874778 h 1049738"/>
              <a:gd name="connsiteX8" fmla="*/ 0 w 2099476"/>
              <a:gd name="connsiteY8" fmla="*/ 174960 h 1049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99476" h="1049738">
                <a:moveTo>
                  <a:pt x="0" y="174960"/>
                </a:moveTo>
                <a:cubicBezTo>
                  <a:pt x="0" y="78332"/>
                  <a:pt x="78332" y="0"/>
                  <a:pt x="174960" y="0"/>
                </a:cubicBezTo>
                <a:lnTo>
                  <a:pt x="1924516" y="0"/>
                </a:lnTo>
                <a:cubicBezTo>
                  <a:pt x="2021144" y="0"/>
                  <a:pt x="2099476" y="78332"/>
                  <a:pt x="2099476" y="174960"/>
                </a:cubicBezTo>
                <a:lnTo>
                  <a:pt x="2099476" y="874778"/>
                </a:lnTo>
                <a:cubicBezTo>
                  <a:pt x="2099476" y="971406"/>
                  <a:pt x="2021144" y="1049738"/>
                  <a:pt x="1924516" y="1049738"/>
                </a:cubicBezTo>
                <a:lnTo>
                  <a:pt x="174960" y="1049738"/>
                </a:lnTo>
                <a:cubicBezTo>
                  <a:pt x="78332" y="1049738"/>
                  <a:pt x="0" y="971406"/>
                  <a:pt x="0" y="874778"/>
                </a:cubicBezTo>
                <a:lnTo>
                  <a:pt x="0" y="174960"/>
                </a:lnTo>
                <a:close/>
              </a:path>
            </a:pathLst>
          </a:custGeom>
          <a:solidFill>
            <a:srgbClr val="5D557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254" tIns="131254" rIns="131254" bIns="131254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100" b="1" kern="1200" dirty="0">
                <a:latin typeface="Eras Bold ITC" panose="020B0907030504020204" pitchFamily="34" charset="0"/>
              </a:rPr>
              <a:t>INSTRUMENT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A2831B-A1F9-4FEB-07BF-DE84DDD0C0C9}"/>
              </a:ext>
            </a:extLst>
          </p:cNvPr>
          <p:cNvSpPr/>
          <p:nvPr/>
        </p:nvSpPr>
        <p:spPr>
          <a:xfrm>
            <a:off x="822133" y="5112823"/>
            <a:ext cx="2099476" cy="1049738"/>
          </a:xfrm>
          <a:custGeom>
            <a:avLst/>
            <a:gdLst>
              <a:gd name="connsiteX0" fmla="*/ 0 w 2099476"/>
              <a:gd name="connsiteY0" fmla="*/ 174960 h 1049738"/>
              <a:gd name="connsiteX1" fmla="*/ 174960 w 2099476"/>
              <a:gd name="connsiteY1" fmla="*/ 0 h 1049738"/>
              <a:gd name="connsiteX2" fmla="*/ 1924516 w 2099476"/>
              <a:gd name="connsiteY2" fmla="*/ 0 h 1049738"/>
              <a:gd name="connsiteX3" fmla="*/ 2099476 w 2099476"/>
              <a:gd name="connsiteY3" fmla="*/ 174960 h 1049738"/>
              <a:gd name="connsiteX4" fmla="*/ 2099476 w 2099476"/>
              <a:gd name="connsiteY4" fmla="*/ 874778 h 1049738"/>
              <a:gd name="connsiteX5" fmla="*/ 1924516 w 2099476"/>
              <a:gd name="connsiteY5" fmla="*/ 1049738 h 1049738"/>
              <a:gd name="connsiteX6" fmla="*/ 174960 w 2099476"/>
              <a:gd name="connsiteY6" fmla="*/ 1049738 h 1049738"/>
              <a:gd name="connsiteX7" fmla="*/ 0 w 2099476"/>
              <a:gd name="connsiteY7" fmla="*/ 874778 h 1049738"/>
              <a:gd name="connsiteX8" fmla="*/ 0 w 2099476"/>
              <a:gd name="connsiteY8" fmla="*/ 174960 h 1049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99476" h="1049738">
                <a:moveTo>
                  <a:pt x="0" y="174960"/>
                </a:moveTo>
                <a:cubicBezTo>
                  <a:pt x="0" y="78332"/>
                  <a:pt x="78332" y="0"/>
                  <a:pt x="174960" y="0"/>
                </a:cubicBezTo>
                <a:lnTo>
                  <a:pt x="1924516" y="0"/>
                </a:lnTo>
                <a:cubicBezTo>
                  <a:pt x="2021144" y="0"/>
                  <a:pt x="2099476" y="78332"/>
                  <a:pt x="2099476" y="174960"/>
                </a:cubicBezTo>
                <a:lnTo>
                  <a:pt x="2099476" y="874778"/>
                </a:lnTo>
                <a:cubicBezTo>
                  <a:pt x="2099476" y="971406"/>
                  <a:pt x="2021144" y="1049738"/>
                  <a:pt x="1924516" y="1049738"/>
                </a:cubicBezTo>
                <a:lnTo>
                  <a:pt x="174960" y="1049738"/>
                </a:lnTo>
                <a:cubicBezTo>
                  <a:pt x="78332" y="1049738"/>
                  <a:pt x="0" y="971406"/>
                  <a:pt x="0" y="874778"/>
                </a:cubicBezTo>
                <a:lnTo>
                  <a:pt x="0" y="174960"/>
                </a:lnTo>
                <a:close/>
              </a:path>
            </a:pathLst>
          </a:custGeom>
          <a:solidFill>
            <a:srgbClr val="7F7A9F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254" tIns="131254" rIns="131254" bIns="131254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100" b="1" kern="1200" dirty="0">
                <a:latin typeface="Eras Bold ITC" panose="020B0907030504020204" pitchFamily="34" charset="0"/>
              </a:rPr>
              <a:t>DATA COLLECTION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7AAB5A-1C02-AE86-0F99-A8403F86C774}"/>
              </a:ext>
            </a:extLst>
          </p:cNvPr>
          <p:cNvSpPr/>
          <p:nvPr/>
        </p:nvSpPr>
        <p:spPr>
          <a:xfrm>
            <a:off x="215788" y="2965334"/>
            <a:ext cx="2099476" cy="1049738"/>
          </a:xfrm>
          <a:custGeom>
            <a:avLst/>
            <a:gdLst>
              <a:gd name="connsiteX0" fmla="*/ 0 w 2099476"/>
              <a:gd name="connsiteY0" fmla="*/ 174960 h 1049738"/>
              <a:gd name="connsiteX1" fmla="*/ 174960 w 2099476"/>
              <a:gd name="connsiteY1" fmla="*/ 0 h 1049738"/>
              <a:gd name="connsiteX2" fmla="*/ 1924516 w 2099476"/>
              <a:gd name="connsiteY2" fmla="*/ 0 h 1049738"/>
              <a:gd name="connsiteX3" fmla="*/ 2099476 w 2099476"/>
              <a:gd name="connsiteY3" fmla="*/ 174960 h 1049738"/>
              <a:gd name="connsiteX4" fmla="*/ 2099476 w 2099476"/>
              <a:gd name="connsiteY4" fmla="*/ 874778 h 1049738"/>
              <a:gd name="connsiteX5" fmla="*/ 1924516 w 2099476"/>
              <a:gd name="connsiteY5" fmla="*/ 1049738 h 1049738"/>
              <a:gd name="connsiteX6" fmla="*/ 174960 w 2099476"/>
              <a:gd name="connsiteY6" fmla="*/ 1049738 h 1049738"/>
              <a:gd name="connsiteX7" fmla="*/ 0 w 2099476"/>
              <a:gd name="connsiteY7" fmla="*/ 874778 h 1049738"/>
              <a:gd name="connsiteX8" fmla="*/ 0 w 2099476"/>
              <a:gd name="connsiteY8" fmla="*/ 174960 h 1049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99476" h="1049738">
                <a:moveTo>
                  <a:pt x="0" y="174960"/>
                </a:moveTo>
                <a:cubicBezTo>
                  <a:pt x="0" y="78332"/>
                  <a:pt x="78332" y="0"/>
                  <a:pt x="174960" y="0"/>
                </a:cubicBezTo>
                <a:lnTo>
                  <a:pt x="1924516" y="0"/>
                </a:lnTo>
                <a:cubicBezTo>
                  <a:pt x="2021144" y="0"/>
                  <a:pt x="2099476" y="78332"/>
                  <a:pt x="2099476" y="174960"/>
                </a:cubicBezTo>
                <a:lnTo>
                  <a:pt x="2099476" y="874778"/>
                </a:lnTo>
                <a:cubicBezTo>
                  <a:pt x="2099476" y="971406"/>
                  <a:pt x="2021144" y="1049738"/>
                  <a:pt x="1924516" y="1049738"/>
                </a:cubicBezTo>
                <a:lnTo>
                  <a:pt x="174960" y="1049738"/>
                </a:lnTo>
                <a:cubicBezTo>
                  <a:pt x="78332" y="1049738"/>
                  <a:pt x="0" y="971406"/>
                  <a:pt x="0" y="874778"/>
                </a:cubicBezTo>
                <a:lnTo>
                  <a:pt x="0" y="174960"/>
                </a:lnTo>
                <a:close/>
              </a:path>
            </a:pathLst>
          </a:custGeom>
          <a:solidFill>
            <a:srgbClr val="AB92BC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254" tIns="131254" rIns="131254" bIns="131254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100" b="1" kern="1200" dirty="0">
                <a:latin typeface="Eras Bold ITC" panose="020B0907030504020204" pitchFamily="34" charset="0"/>
              </a:rPr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1752333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8" name="Picture 12" descr="Forms response chart. Question title: 8. I feel that the amount of time I spend studying positively impacts my grades.. Number of responses: 52 responses.">
            <a:extLst>
              <a:ext uri="{FF2B5EF4-FFF2-40B4-BE49-F238E27FC236}">
                <a16:creationId xmlns:a16="http://schemas.microsoft.com/office/drawing/2014/main" id="{65A5C32E-E20F-56E4-8AD9-5E1AB26E2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75" b="-3"/>
          <a:stretch/>
        </p:blipFill>
        <p:spPr bwMode="auto">
          <a:xfrm>
            <a:off x="4166154" y="4800164"/>
            <a:ext cx="4097738" cy="195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Forms response chart. Question title: 4. I use effective study techniques (e.g., summarizing, self-testing) to enhance my learning.. Number of responses: 52 responses.">
            <a:extLst>
              <a:ext uri="{FF2B5EF4-FFF2-40B4-BE49-F238E27FC236}">
                <a16:creationId xmlns:a16="http://schemas.microsoft.com/office/drawing/2014/main" id="{A59E5A32-EC53-92D7-E1A3-D5957950F6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13" b="-3"/>
          <a:stretch/>
        </p:blipFill>
        <p:spPr bwMode="auto">
          <a:xfrm>
            <a:off x="4132370" y="322264"/>
            <a:ext cx="3898134" cy="1727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Forms response chart. Question title:   1. I regularly set aside specific times each week for studying.   . Number of responses: 52 responses.">
            <a:extLst>
              <a:ext uri="{FF2B5EF4-FFF2-40B4-BE49-F238E27FC236}">
                <a16:creationId xmlns:a16="http://schemas.microsoft.com/office/drawing/2014/main" id="{D998FBC4-5E16-12C9-D99C-03527737B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29" b="-3"/>
          <a:stretch/>
        </p:blipFill>
        <p:spPr bwMode="auto">
          <a:xfrm>
            <a:off x="116677" y="189345"/>
            <a:ext cx="4024664" cy="186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Forms response chart. Question title: 6. I am motivated to study regularly because I have clear academic goals.. Number of responses: 52 responses.">
            <a:extLst>
              <a:ext uri="{FF2B5EF4-FFF2-40B4-BE49-F238E27FC236}">
                <a16:creationId xmlns:a16="http://schemas.microsoft.com/office/drawing/2014/main" id="{E6B210EA-92E4-55DD-D019-CCA467BB4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46" b="-3"/>
          <a:stretch/>
        </p:blipFill>
        <p:spPr bwMode="auto">
          <a:xfrm>
            <a:off x="41165" y="4858669"/>
            <a:ext cx="4228454" cy="189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Forms response chart. Question title: 2. On average, how many hours per week do you study for each subject?. Number of responses: 52 responses.">
            <a:extLst>
              <a:ext uri="{FF2B5EF4-FFF2-40B4-BE49-F238E27FC236}">
                <a16:creationId xmlns:a16="http://schemas.microsoft.com/office/drawing/2014/main" id="{70D56E01-5A22-DAAB-CDEF-66B109500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51" b="-3"/>
          <a:stretch/>
        </p:blipFill>
        <p:spPr bwMode="auto">
          <a:xfrm>
            <a:off x="41165" y="2521975"/>
            <a:ext cx="4023154" cy="1934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3" name="Rectangle 4112">
            <a:extLst>
              <a:ext uri="{FF2B5EF4-FFF2-40B4-BE49-F238E27FC236}">
                <a16:creationId xmlns:a16="http://schemas.microsoft.com/office/drawing/2014/main" id="{A5A17FC0-D416-4C8B-A9E6-5924D352B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127" y="-680"/>
            <a:ext cx="4236873" cy="685868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FFCD83-8827-B075-6D03-F0F0E492F5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2152" y="1010485"/>
            <a:ext cx="2840391" cy="33539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FINDINGS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169FBC-B140-5AC3-035D-5C4FC7AE676B}"/>
              </a:ext>
            </a:extLst>
          </p:cNvPr>
          <p:cNvSpPr txBox="1"/>
          <p:nvPr/>
        </p:nvSpPr>
        <p:spPr>
          <a:xfrm>
            <a:off x="8282150" y="4834761"/>
            <a:ext cx="2840392" cy="8723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solidFill>
                  <a:srgbClr val="FFFFFF"/>
                </a:solidFill>
              </a:rPr>
              <a:t>WHAT’S WE ACTUALLY FIND?</a:t>
            </a:r>
          </a:p>
        </p:txBody>
      </p:sp>
      <p:cxnSp>
        <p:nvCxnSpPr>
          <p:cNvPr id="4115" name="Straight Connector 4114">
            <a:extLst>
              <a:ext uri="{FF2B5EF4-FFF2-40B4-BE49-F238E27FC236}">
                <a16:creationId xmlns:a16="http://schemas.microsoft.com/office/drawing/2014/main" id="{982DC870-E8E5-4050-B10C-CC24FC67E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285774"/>
            <a:ext cx="8020742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7" name="Straight Connector 4116">
            <a:extLst>
              <a:ext uri="{FF2B5EF4-FFF2-40B4-BE49-F238E27FC236}">
                <a16:creationId xmlns:a16="http://schemas.microsoft.com/office/drawing/2014/main" id="{FF76A74F-C283-4DED-BD4D-086753B7C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4571549"/>
            <a:ext cx="8113985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9" name="Straight Connector 4118">
            <a:extLst>
              <a:ext uri="{FF2B5EF4-FFF2-40B4-BE49-F238E27FC236}">
                <a16:creationId xmlns:a16="http://schemas.microsoft.com/office/drawing/2014/main" id="{3B2791FB-B2F7-4BBE-B8D8-74C37FF9E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1" name="Straight Connector 4120">
            <a:extLst>
              <a:ext uri="{FF2B5EF4-FFF2-40B4-BE49-F238E27FC236}">
                <a16:creationId xmlns:a16="http://schemas.microsoft.com/office/drawing/2014/main" id="{9891B5DE-6811-4844-BB18-472A3F360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20742" y="-680"/>
            <a:ext cx="0" cy="224028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6" name="Picture 10" descr="Forms response chart. Question title:   7. I am easily distracted by social media or other digital devices while studying.   . Number of responses: 52 responses.">
            <a:extLst>
              <a:ext uri="{FF2B5EF4-FFF2-40B4-BE49-F238E27FC236}">
                <a16:creationId xmlns:a16="http://schemas.microsoft.com/office/drawing/2014/main" id="{EDF345DC-1481-81D8-71BE-B5CA7E2B6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574" b="4"/>
          <a:stretch/>
        </p:blipFill>
        <p:spPr bwMode="auto">
          <a:xfrm>
            <a:off x="4129519" y="2521975"/>
            <a:ext cx="3825603" cy="189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23" name="Straight Connector 4122">
            <a:extLst>
              <a:ext uri="{FF2B5EF4-FFF2-40B4-BE49-F238E27FC236}">
                <a16:creationId xmlns:a16="http://schemas.microsoft.com/office/drawing/2014/main" id="{77A9CA3A-7216-41E0-B3CD-058077FD3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340636" y="4571549"/>
            <a:ext cx="1892695" cy="0"/>
          </a:xfrm>
          <a:prstGeom prst="line">
            <a:avLst/>
          </a:prstGeom>
          <a:ln w="15875">
            <a:solidFill>
              <a:srgbClr val="FFFFFF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AB7B6DEA-A1B9-FF2D-C737-26AE98A3C378}"/>
              </a:ext>
            </a:extLst>
          </p:cNvPr>
          <p:cNvSpPr/>
          <p:nvPr/>
        </p:nvSpPr>
        <p:spPr>
          <a:xfrm>
            <a:off x="292608" y="322264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9BF033-999E-6420-37D1-620CA10C29FF}"/>
              </a:ext>
            </a:extLst>
          </p:cNvPr>
          <p:cNvSpPr/>
          <p:nvPr/>
        </p:nvSpPr>
        <p:spPr>
          <a:xfrm>
            <a:off x="170462" y="2674249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F173167-296F-AF05-774A-B5E25DACA931}"/>
              </a:ext>
            </a:extLst>
          </p:cNvPr>
          <p:cNvSpPr/>
          <p:nvPr/>
        </p:nvSpPr>
        <p:spPr>
          <a:xfrm>
            <a:off x="173737" y="5006198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641821-3A07-5D6D-4138-0D03EBE6DA7C}"/>
              </a:ext>
            </a:extLst>
          </p:cNvPr>
          <p:cNvSpPr/>
          <p:nvPr/>
        </p:nvSpPr>
        <p:spPr>
          <a:xfrm>
            <a:off x="4235731" y="429768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C11CA0B-532B-0D93-3EDF-5257D09312F6}"/>
              </a:ext>
            </a:extLst>
          </p:cNvPr>
          <p:cNvSpPr/>
          <p:nvPr/>
        </p:nvSpPr>
        <p:spPr>
          <a:xfrm>
            <a:off x="4315967" y="2663993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A180BDF-7612-7B22-4C90-AE06D3C66877}"/>
              </a:ext>
            </a:extLst>
          </p:cNvPr>
          <p:cNvSpPr/>
          <p:nvPr/>
        </p:nvSpPr>
        <p:spPr>
          <a:xfrm>
            <a:off x="4292464" y="4956975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 descr="A blue and yellow snake logo&#10;&#10;Description automatically generated">
            <a:extLst>
              <a:ext uri="{FF2B5EF4-FFF2-40B4-BE49-F238E27FC236}">
                <a16:creationId xmlns:a16="http://schemas.microsoft.com/office/drawing/2014/main" id="{82152F76-D4BC-1A25-43E6-DCE967D3F1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374" y="1182103"/>
            <a:ext cx="1277735" cy="1402158"/>
          </a:xfrm>
          <a:prstGeom prst="rect">
            <a:avLst/>
          </a:prstGeom>
        </p:spPr>
      </p:pic>
      <p:sp>
        <p:nvSpPr>
          <p:cNvPr id="18" name="AutoShape 18" descr="Pycharm Logo PNG vector in SVG, PDF, AI, CDR format">
            <a:extLst>
              <a:ext uri="{FF2B5EF4-FFF2-40B4-BE49-F238E27FC236}">
                <a16:creationId xmlns:a16="http://schemas.microsoft.com/office/drawing/2014/main" id="{4BEA38FA-F76B-15DC-3E25-4FEA37F6C3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3" name="Picture 22" descr="A colorful logo with white text&#10;&#10;Description automatically generated">
            <a:extLst>
              <a:ext uri="{FF2B5EF4-FFF2-40B4-BE49-F238E27FC236}">
                <a16:creationId xmlns:a16="http://schemas.microsoft.com/office/drawing/2014/main" id="{C71D765C-A184-42EA-238D-BD5B86849D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265" y="711785"/>
            <a:ext cx="2288157" cy="228815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809A07D-65FD-5223-9222-AD6AE4265A9A}"/>
              </a:ext>
            </a:extLst>
          </p:cNvPr>
          <p:cNvSpPr txBox="1"/>
          <p:nvPr/>
        </p:nvSpPr>
        <p:spPr>
          <a:xfrm>
            <a:off x="8695937" y="540168"/>
            <a:ext cx="2840391" cy="343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b="1" dirty="0">
                <a:solidFill>
                  <a:srgbClr val="FFFFFF"/>
                </a:solidFill>
              </a:rPr>
              <a:t>TOOLS &amp; LANGUAGE</a:t>
            </a:r>
            <a:endParaRPr lang="en-US" sz="1800" b="1" dirty="0">
              <a:solidFill>
                <a:srgbClr val="FFFFFF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07006D-86A3-FC1E-1C09-A8FA830389AC}"/>
              </a:ext>
            </a:extLst>
          </p:cNvPr>
          <p:cNvSpPr txBox="1"/>
          <p:nvPr/>
        </p:nvSpPr>
        <p:spPr>
          <a:xfrm>
            <a:off x="2832168" y="1390739"/>
            <a:ext cx="1231427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10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24.24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4.92</a:t>
            </a:r>
          </a:p>
          <a:p>
            <a:endParaRPr lang="en-GB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2EF2B4-3FAF-6CE7-A556-ADA3D442738D}"/>
              </a:ext>
            </a:extLst>
          </p:cNvPr>
          <p:cNvSpPr txBox="1"/>
          <p:nvPr/>
        </p:nvSpPr>
        <p:spPr>
          <a:xfrm>
            <a:off x="2865491" y="3691336"/>
            <a:ext cx="1172116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8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59.4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7.71</a:t>
            </a:r>
          </a:p>
          <a:p>
            <a:endParaRPr lang="en-GB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467A75-D0CE-48DF-1BB6-E3CCEC7FF94E}"/>
              </a:ext>
            </a:extLst>
          </p:cNvPr>
          <p:cNvSpPr txBox="1"/>
          <p:nvPr/>
        </p:nvSpPr>
        <p:spPr>
          <a:xfrm>
            <a:off x="2790369" y="6047085"/>
            <a:ext cx="1207382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11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19.84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4.45</a:t>
            </a:r>
          </a:p>
          <a:p>
            <a:endParaRPr lang="en-GB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2B64AC-C471-4FA3-53A2-CD6A1372147B}"/>
              </a:ext>
            </a:extLst>
          </p:cNvPr>
          <p:cNvSpPr txBox="1"/>
          <p:nvPr/>
        </p:nvSpPr>
        <p:spPr>
          <a:xfrm>
            <a:off x="6616492" y="1368507"/>
            <a:ext cx="1204176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9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15.44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3.93</a:t>
            </a:r>
          </a:p>
          <a:p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6C5ACCD-3224-6C8A-FF5F-90FD15246674}"/>
              </a:ext>
            </a:extLst>
          </p:cNvPr>
          <p:cNvSpPr txBox="1"/>
          <p:nvPr/>
        </p:nvSpPr>
        <p:spPr>
          <a:xfrm>
            <a:off x="6799197" y="3691336"/>
            <a:ext cx="120577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11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31.84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5.64</a:t>
            </a:r>
          </a:p>
          <a:p>
            <a:endParaRPr lang="en-GB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702864F-6936-0CED-FB38-6A3259945963}"/>
              </a:ext>
            </a:extLst>
          </p:cNvPr>
          <p:cNvSpPr txBox="1"/>
          <p:nvPr/>
        </p:nvSpPr>
        <p:spPr>
          <a:xfrm>
            <a:off x="6988472" y="5964086"/>
            <a:ext cx="1168910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8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37.8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6.15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2531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8" name="Picture 12" descr="Forms response chart. Question title: 8. I feel that the amount of time I spend studying positively impacts my grades.. Number of responses: 52 responses.">
            <a:extLst>
              <a:ext uri="{FF2B5EF4-FFF2-40B4-BE49-F238E27FC236}">
                <a16:creationId xmlns:a16="http://schemas.microsoft.com/office/drawing/2014/main" id="{65A5C32E-E20F-56E4-8AD9-5E1AB26E2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75" b="-3"/>
          <a:stretch/>
        </p:blipFill>
        <p:spPr bwMode="auto">
          <a:xfrm>
            <a:off x="4166154" y="4800164"/>
            <a:ext cx="4097738" cy="195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Forms response chart. Question title: 4. I use effective study techniques (e.g., summarizing, self-testing) to enhance my learning.. Number of responses: 52 responses.">
            <a:extLst>
              <a:ext uri="{FF2B5EF4-FFF2-40B4-BE49-F238E27FC236}">
                <a16:creationId xmlns:a16="http://schemas.microsoft.com/office/drawing/2014/main" id="{A59E5A32-EC53-92D7-E1A3-D5957950F6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13" b="-3"/>
          <a:stretch/>
        </p:blipFill>
        <p:spPr bwMode="auto">
          <a:xfrm>
            <a:off x="4132370" y="322264"/>
            <a:ext cx="3898134" cy="1727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Forms response chart. Question title:   1. I regularly set aside specific times each week for studying.   . Number of responses: 52 responses.">
            <a:extLst>
              <a:ext uri="{FF2B5EF4-FFF2-40B4-BE49-F238E27FC236}">
                <a16:creationId xmlns:a16="http://schemas.microsoft.com/office/drawing/2014/main" id="{D998FBC4-5E16-12C9-D99C-03527737B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29" b="-3"/>
          <a:stretch/>
        </p:blipFill>
        <p:spPr bwMode="auto">
          <a:xfrm>
            <a:off x="116677" y="189345"/>
            <a:ext cx="4024664" cy="186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Forms response chart. Question title: 6. I am motivated to study regularly because I have clear academic goals.. Number of responses: 52 responses.">
            <a:extLst>
              <a:ext uri="{FF2B5EF4-FFF2-40B4-BE49-F238E27FC236}">
                <a16:creationId xmlns:a16="http://schemas.microsoft.com/office/drawing/2014/main" id="{E6B210EA-92E4-55DD-D019-CCA467BB4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46" b="-3"/>
          <a:stretch/>
        </p:blipFill>
        <p:spPr bwMode="auto">
          <a:xfrm>
            <a:off x="41165" y="4858669"/>
            <a:ext cx="4228454" cy="1892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Forms response chart. Question title: 2. On average, how many hours per week do you study for each subject?. Number of responses: 52 responses.">
            <a:extLst>
              <a:ext uri="{FF2B5EF4-FFF2-40B4-BE49-F238E27FC236}">
                <a16:creationId xmlns:a16="http://schemas.microsoft.com/office/drawing/2014/main" id="{70D56E01-5A22-DAAB-CDEF-66B109500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51" b="-3"/>
          <a:stretch/>
        </p:blipFill>
        <p:spPr bwMode="auto">
          <a:xfrm>
            <a:off x="41165" y="2521975"/>
            <a:ext cx="4023154" cy="1934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3" name="Rectangle 4112">
            <a:extLst>
              <a:ext uri="{FF2B5EF4-FFF2-40B4-BE49-F238E27FC236}">
                <a16:creationId xmlns:a16="http://schemas.microsoft.com/office/drawing/2014/main" id="{A5A17FC0-D416-4C8B-A9E6-5924D352B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127" y="-680"/>
            <a:ext cx="4236873" cy="685868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FFCD83-8827-B075-6D03-F0F0E492F5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2152" y="1010485"/>
            <a:ext cx="2840391" cy="33539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FINDINGS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169FBC-B140-5AC3-035D-5C4FC7AE676B}"/>
              </a:ext>
            </a:extLst>
          </p:cNvPr>
          <p:cNvSpPr txBox="1"/>
          <p:nvPr/>
        </p:nvSpPr>
        <p:spPr>
          <a:xfrm>
            <a:off x="8282150" y="4834761"/>
            <a:ext cx="2840392" cy="8723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solidFill>
                  <a:srgbClr val="FFFFFF"/>
                </a:solidFill>
              </a:rPr>
              <a:t>WHAT’S WE ACTUALLY FIND?</a:t>
            </a:r>
          </a:p>
        </p:txBody>
      </p:sp>
      <p:cxnSp>
        <p:nvCxnSpPr>
          <p:cNvPr id="4115" name="Straight Connector 4114">
            <a:extLst>
              <a:ext uri="{FF2B5EF4-FFF2-40B4-BE49-F238E27FC236}">
                <a16:creationId xmlns:a16="http://schemas.microsoft.com/office/drawing/2014/main" id="{982DC870-E8E5-4050-B10C-CC24FC67E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285774"/>
            <a:ext cx="8020742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7" name="Straight Connector 4116">
            <a:extLst>
              <a:ext uri="{FF2B5EF4-FFF2-40B4-BE49-F238E27FC236}">
                <a16:creationId xmlns:a16="http://schemas.microsoft.com/office/drawing/2014/main" id="{FF76A74F-C283-4DED-BD4D-086753B7C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4571549"/>
            <a:ext cx="8113985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9" name="Straight Connector 4118">
            <a:extLst>
              <a:ext uri="{FF2B5EF4-FFF2-40B4-BE49-F238E27FC236}">
                <a16:creationId xmlns:a16="http://schemas.microsoft.com/office/drawing/2014/main" id="{3B2791FB-B2F7-4BBE-B8D8-74C37FF9E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1" name="Straight Connector 4120">
            <a:extLst>
              <a:ext uri="{FF2B5EF4-FFF2-40B4-BE49-F238E27FC236}">
                <a16:creationId xmlns:a16="http://schemas.microsoft.com/office/drawing/2014/main" id="{9891B5DE-6811-4844-BB18-472A3F360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20742" y="-680"/>
            <a:ext cx="0" cy="224028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6" name="Picture 10" descr="Forms response chart. Question title:   7. I am easily distracted by social media or other digital devices while studying.   . Number of responses: 52 responses.">
            <a:extLst>
              <a:ext uri="{FF2B5EF4-FFF2-40B4-BE49-F238E27FC236}">
                <a16:creationId xmlns:a16="http://schemas.microsoft.com/office/drawing/2014/main" id="{EDF345DC-1481-81D8-71BE-B5CA7E2B6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574" b="4"/>
          <a:stretch/>
        </p:blipFill>
        <p:spPr bwMode="auto">
          <a:xfrm>
            <a:off x="4129519" y="2521975"/>
            <a:ext cx="3825603" cy="189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23" name="Straight Connector 4122">
            <a:extLst>
              <a:ext uri="{FF2B5EF4-FFF2-40B4-BE49-F238E27FC236}">
                <a16:creationId xmlns:a16="http://schemas.microsoft.com/office/drawing/2014/main" id="{77A9CA3A-7216-41E0-B3CD-058077FD3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340636" y="4571549"/>
            <a:ext cx="1892695" cy="0"/>
          </a:xfrm>
          <a:prstGeom prst="line">
            <a:avLst/>
          </a:prstGeom>
          <a:ln w="15875">
            <a:solidFill>
              <a:srgbClr val="FFFFFF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AB7B6DEA-A1B9-FF2D-C737-26AE98A3C378}"/>
              </a:ext>
            </a:extLst>
          </p:cNvPr>
          <p:cNvSpPr/>
          <p:nvPr/>
        </p:nvSpPr>
        <p:spPr>
          <a:xfrm>
            <a:off x="292608" y="322264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9BF033-999E-6420-37D1-620CA10C29FF}"/>
              </a:ext>
            </a:extLst>
          </p:cNvPr>
          <p:cNvSpPr/>
          <p:nvPr/>
        </p:nvSpPr>
        <p:spPr>
          <a:xfrm>
            <a:off x="170462" y="2674249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F173167-296F-AF05-774A-B5E25DACA931}"/>
              </a:ext>
            </a:extLst>
          </p:cNvPr>
          <p:cNvSpPr/>
          <p:nvPr/>
        </p:nvSpPr>
        <p:spPr>
          <a:xfrm>
            <a:off x="173737" y="5006198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641821-3A07-5D6D-4138-0D03EBE6DA7C}"/>
              </a:ext>
            </a:extLst>
          </p:cNvPr>
          <p:cNvSpPr/>
          <p:nvPr/>
        </p:nvSpPr>
        <p:spPr>
          <a:xfrm>
            <a:off x="4235731" y="429768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C11CA0B-532B-0D93-3EDF-5257D09312F6}"/>
              </a:ext>
            </a:extLst>
          </p:cNvPr>
          <p:cNvSpPr/>
          <p:nvPr/>
        </p:nvSpPr>
        <p:spPr>
          <a:xfrm>
            <a:off x="4315967" y="2663993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A180BDF-7612-7B22-4C90-AE06D3C66877}"/>
              </a:ext>
            </a:extLst>
          </p:cNvPr>
          <p:cNvSpPr/>
          <p:nvPr/>
        </p:nvSpPr>
        <p:spPr>
          <a:xfrm>
            <a:off x="4292464" y="4956975"/>
            <a:ext cx="109727" cy="153224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utoShape 18" descr="Pycharm Logo PNG vector in SVG, PDF, AI, CDR format">
            <a:extLst>
              <a:ext uri="{FF2B5EF4-FFF2-40B4-BE49-F238E27FC236}">
                <a16:creationId xmlns:a16="http://schemas.microsoft.com/office/drawing/2014/main" id="{4BEA38FA-F76B-15DC-3E25-4FEA37F6C3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809A07D-65FD-5223-9222-AD6AE4265A9A}"/>
              </a:ext>
            </a:extLst>
          </p:cNvPr>
          <p:cNvSpPr txBox="1"/>
          <p:nvPr/>
        </p:nvSpPr>
        <p:spPr>
          <a:xfrm>
            <a:off x="8695937" y="393864"/>
            <a:ext cx="2840391" cy="343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b="1" dirty="0">
                <a:solidFill>
                  <a:srgbClr val="FFFFFF"/>
                </a:solidFill>
              </a:rPr>
              <a:t>THE ALGORITHM</a:t>
            </a:r>
            <a:endParaRPr lang="en-US" sz="1800" b="1" dirty="0">
              <a:solidFill>
                <a:srgbClr val="FFFFFF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07006D-86A3-FC1E-1C09-A8FA830389AC}"/>
              </a:ext>
            </a:extLst>
          </p:cNvPr>
          <p:cNvSpPr txBox="1"/>
          <p:nvPr/>
        </p:nvSpPr>
        <p:spPr>
          <a:xfrm>
            <a:off x="2832168" y="1390739"/>
            <a:ext cx="1231427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10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24.24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4.92</a:t>
            </a:r>
          </a:p>
          <a:p>
            <a:endParaRPr lang="en-GB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2EF2B4-3FAF-6CE7-A556-ADA3D442738D}"/>
              </a:ext>
            </a:extLst>
          </p:cNvPr>
          <p:cNvSpPr txBox="1"/>
          <p:nvPr/>
        </p:nvSpPr>
        <p:spPr>
          <a:xfrm>
            <a:off x="2865491" y="3691336"/>
            <a:ext cx="1172116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8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59.4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7.71</a:t>
            </a:r>
          </a:p>
          <a:p>
            <a:endParaRPr lang="en-GB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467A75-D0CE-48DF-1BB6-E3CCEC7FF94E}"/>
              </a:ext>
            </a:extLst>
          </p:cNvPr>
          <p:cNvSpPr txBox="1"/>
          <p:nvPr/>
        </p:nvSpPr>
        <p:spPr>
          <a:xfrm>
            <a:off x="2790369" y="6047085"/>
            <a:ext cx="1207382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11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19.84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4.45</a:t>
            </a:r>
          </a:p>
          <a:p>
            <a:endParaRPr lang="en-GB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2B64AC-C471-4FA3-53A2-CD6A1372147B}"/>
              </a:ext>
            </a:extLst>
          </p:cNvPr>
          <p:cNvSpPr txBox="1"/>
          <p:nvPr/>
        </p:nvSpPr>
        <p:spPr>
          <a:xfrm>
            <a:off x="6616492" y="1368507"/>
            <a:ext cx="1204176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9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15.44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3.93</a:t>
            </a:r>
          </a:p>
          <a:p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6C5ACCD-3224-6C8A-FF5F-90FD15246674}"/>
              </a:ext>
            </a:extLst>
          </p:cNvPr>
          <p:cNvSpPr txBox="1"/>
          <p:nvPr/>
        </p:nvSpPr>
        <p:spPr>
          <a:xfrm>
            <a:off x="6799197" y="3691336"/>
            <a:ext cx="120577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11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31.84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5.64</a:t>
            </a:r>
          </a:p>
          <a:p>
            <a:endParaRPr lang="en-GB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702864F-6936-0CED-FB38-6A3259945963}"/>
              </a:ext>
            </a:extLst>
          </p:cNvPr>
          <p:cNvSpPr txBox="1"/>
          <p:nvPr/>
        </p:nvSpPr>
        <p:spPr>
          <a:xfrm>
            <a:off x="6988472" y="5964086"/>
            <a:ext cx="1168910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Mean: 10.4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Median: 8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Variance: 37.8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sz="1100" b="1" dirty="0">
                <a:highlight>
                  <a:srgbClr val="FFFF00"/>
                </a:highlight>
                <a:latin typeface="Agency FB" panose="020B0503020202020204" pitchFamily="34" charset="0"/>
                <a:cs typeface="Arial" panose="020B0604020202020204" pitchFamily="34" charset="0"/>
              </a:rPr>
              <a:t>S.D. : 6.15</a:t>
            </a:r>
          </a:p>
          <a:p>
            <a:endParaRPr lang="en-GB" dirty="0"/>
          </a:p>
        </p:txBody>
      </p:sp>
      <p:pic>
        <p:nvPicPr>
          <p:cNvPr id="5" name="Picture 4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94D6A6FD-4481-A21D-DE27-3FCBA21B40E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290" y="720786"/>
            <a:ext cx="4144546" cy="288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927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70" name="Rectangle 6169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 descr="4 Tips to Design an Engaging Discussion in Canvas - MIT Sloan Teaching &amp;  Learning Technologies">
            <a:extLst>
              <a:ext uri="{FF2B5EF4-FFF2-40B4-BE49-F238E27FC236}">
                <a16:creationId xmlns:a16="http://schemas.microsoft.com/office/drawing/2014/main" id="{9E4DBEA2-774D-66C0-17D8-AF9523BE1E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98" r="-1" b="22634"/>
          <a:stretch/>
        </p:blipFill>
        <p:spPr bwMode="auto">
          <a:xfrm>
            <a:off x="-1" y="10"/>
            <a:ext cx="12228129" cy="466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172" name="Group 6171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2987478"/>
            <a:ext cx="12228128" cy="1828800"/>
            <a:chOff x="-305" y="2987478"/>
            <a:chExt cx="12188952" cy="1828800"/>
          </a:xfrm>
        </p:grpSpPr>
        <p:sp>
          <p:nvSpPr>
            <p:cNvPr id="6173" name="Freeform: Shape 6172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4" name="Freeform: Shape 6173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5" name="Freeform: Shape 6174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6176" name="Freeform: Shape 6175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EAF571F-1A84-24FB-FF86-E2E778B5C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4551037"/>
            <a:ext cx="5021782" cy="150993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>
                <a:solidFill>
                  <a:schemeClr val="tx2"/>
                </a:solidFill>
              </a:rPr>
              <a:t>Discussions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2FE450-BA19-D3A6-C43F-72AD797BCA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0247" y="4551037"/>
            <a:ext cx="4926411" cy="15099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2"/>
                </a:solidFill>
              </a:rPr>
              <a:t>INTERPRETATION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2"/>
                </a:solidFill>
              </a:rPr>
              <a:t>IMPLICATIONS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2"/>
                </a:solidFill>
              </a:rPr>
              <a:t>LIMITATIONS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2"/>
                </a:solidFill>
              </a:rPr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2908853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334</Words>
  <Application>Microsoft Office PowerPoint</Application>
  <PresentationFormat>Widescreen</PresentationFormat>
  <Paragraphs>91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Adobe Gothic Std B</vt:lpstr>
      <vt:lpstr>Meiryo</vt:lpstr>
      <vt:lpstr>Agency FB</vt:lpstr>
      <vt:lpstr>Algerian</vt:lpstr>
      <vt:lpstr>Aptos</vt:lpstr>
      <vt:lpstr>Aptos Display</vt:lpstr>
      <vt:lpstr>Arial</vt:lpstr>
      <vt:lpstr>Calibri</vt:lpstr>
      <vt:lpstr>Eras Bold ITC</vt:lpstr>
      <vt:lpstr>Times New Roman</vt:lpstr>
      <vt:lpstr>Wingdings</vt:lpstr>
      <vt:lpstr>Office Theme</vt:lpstr>
      <vt:lpstr>WELCOME</vt:lpstr>
      <vt:lpstr>PowerPoint Presentation</vt:lpstr>
      <vt:lpstr>Relationship  Between Study Hours And Academic Performance </vt:lpstr>
      <vt:lpstr>PowerPoint Presentation</vt:lpstr>
      <vt:lpstr>Key Studies on Study Habits and Academic Performance: - Karweit (1983)  - Arum and Roksa (2011)  - Schuman et al. (1985)  - Plant et al. (2005)  - Hulleman et al. (2010)  </vt:lpstr>
      <vt:lpstr>PowerPoint Presentation</vt:lpstr>
      <vt:lpstr>FINDINGS</vt:lpstr>
      <vt:lpstr>FINDINGS</vt:lpstr>
      <vt:lpstr>Discussions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S. S. ZOBAER AHMED</dc:creator>
  <cp:lastModifiedBy>S. S. ZOBAER AHMED</cp:lastModifiedBy>
  <cp:revision>3</cp:revision>
  <dcterms:created xsi:type="dcterms:W3CDTF">2024-09-24T13:35:12Z</dcterms:created>
  <dcterms:modified xsi:type="dcterms:W3CDTF">2024-09-24T17:44:59Z</dcterms:modified>
</cp:coreProperties>
</file>

<file path=docProps/thumbnail.jpeg>
</file>